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90" r:id="rId3"/>
    <p:sldId id="259" r:id="rId4"/>
    <p:sldId id="288" r:id="rId5"/>
    <p:sldId id="265" r:id="rId6"/>
    <p:sldId id="261" r:id="rId7"/>
    <p:sldId id="287" r:id="rId8"/>
    <p:sldId id="289" r:id="rId9"/>
    <p:sldId id="266" r:id="rId10"/>
    <p:sldId id="267" r:id="rId11"/>
    <p:sldId id="269" r:id="rId12"/>
    <p:sldId id="271" r:id="rId13"/>
    <p:sldId id="284" r:id="rId14"/>
    <p:sldId id="282" r:id="rId15"/>
    <p:sldId id="264" r:id="rId16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B9"/>
    <a:srgbClr val="FFD900"/>
    <a:srgbClr val="FEE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73"/>
    <p:restoredTop sz="96327"/>
  </p:normalViewPr>
  <p:slideViewPr>
    <p:cSldViewPr snapToGrid="0" snapToObjects="1">
      <p:cViewPr varScale="1">
        <p:scale>
          <a:sx n="85" d="100"/>
          <a:sy n="85" d="100"/>
        </p:scale>
        <p:origin x="69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6DCAC-CE6C-F34D-BB40-15ED19D929C0}" type="datetimeFigureOut">
              <a:rPr lang="cs-CZ" smtClean="0"/>
              <a:t>25.01.2025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DD35B-1E30-6B4F-BA7A-178A1A8012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1588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288479-C83F-D340-AC78-BAEA2E3FC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406400"/>
            <a:ext cx="9144000" cy="30226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8800" b="1" i="0" spc="50" baseline="0">
                <a:latin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6B8C09E-EFCA-AB4C-BA83-68F103555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3429000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E9F0EB4-8389-0C47-86B2-1847372CE2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7437" y="5509395"/>
            <a:ext cx="3042271" cy="88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67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A8EB467B-1B72-0844-8B4A-9B97214D320E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ED2B99-8320-C74A-A004-6A87A98F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26" y="1679353"/>
            <a:ext cx="11264900" cy="460027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1pPr>
            <a:lvl2pPr marL="6858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2pPr>
            <a:lvl3pPr marL="11430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3pPr>
            <a:lvl4pPr marL="16002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4pPr>
            <a:lvl5pPr marL="20574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516D43F-5937-FB4B-BEE5-73342504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2026" y="6111875"/>
            <a:ext cx="2743200" cy="365125"/>
          </a:xfrm>
          <a:prstGeom prst="rect">
            <a:avLst/>
          </a:prstGeom>
        </p:spPr>
        <p:txBody>
          <a:bodyPr anchor="b"/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298322F3-296F-D94B-BA69-5E3C08C45827}" type="datetime1">
              <a:rPr lang="cs-CZ" smtClean="0"/>
              <a:pPr/>
              <a:t>25.01.2025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E6DB1C5-5CB2-4642-83AF-2F13EDC3D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02600"/>
            <a:ext cx="4114800" cy="365125"/>
          </a:xfrm>
          <a:prstGeom prst="rect">
            <a:avLst/>
          </a:prstGeom>
        </p:spPr>
        <p:txBody>
          <a:bodyPr anchor="b"/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3B7E0B1-A765-BD4B-88A5-DD684EA5E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5951387"/>
            <a:ext cx="2743200" cy="525613"/>
          </a:xfrm>
          <a:prstGeom prst="rect">
            <a:avLst/>
          </a:prstGeom>
        </p:spPr>
        <p:txBody>
          <a:bodyPr anchor="b"/>
          <a:lstStyle>
            <a:lvl1pPr>
              <a:defRPr sz="4000" b="0" i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157D43A2-98E4-B24E-9228-7624BE346F8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0A28088-5B5E-0D49-8009-650A01CA55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4146108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0FF8C54-ADC3-FB41-8FA8-5442DAA0E7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CA4094-DA60-0047-89AF-3ECD26EBCBC6}" type="datetime1">
              <a:rPr lang="cs-CZ" smtClean="0"/>
              <a:t>25.01.2025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99A2F4-445F-3B40-9D23-8AB4D4FE0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D341A6C-DE7B-3344-BDB9-8EFB14028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406400"/>
            <a:ext cx="5150126" cy="30226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7200" b="1" i="0" spc="50" baseline="0">
                <a:latin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D7C209FA-AB6E-2841-B554-164C048ED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4563562"/>
            <a:ext cx="5150126" cy="1655762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2400" b="0" i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A9D1F263-5082-D040-8558-9E708E7123C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096000" y="580541"/>
            <a:ext cx="5499652" cy="5638783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Wingdings" pitchFamily="2" charset="2"/>
              <a:buNone/>
              <a:defRPr b="0" i="1">
                <a:latin typeface="Arial" panose="020B0604020202020204" pitchFamily="34" charset="0"/>
              </a:defRPr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b="0" i="1" dirty="0">
                <a:latin typeface="Degular" pitchFamily="82" charset="0"/>
              </a:rPr>
              <a:t>zde vložte fotku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2407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8301C3-EDD8-8443-9B23-624712369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ABF2C62-EAA8-FD46-AB0C-AFB46182D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FEBD6D-B94A-4C40-AA98-1C5062D62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144E17-280E-3341-A412-19E1FCCEF808}" type="datetime1">
              <a:rPr lang="cs-CZ" smtClean="0"/>
              <a:t>25.01.2025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6001B55-F3D8-B245-916B-3D87F5313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3B028F9-C99B-2345-BCCE-D5C768B7C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F83C6B9-51BF-354A-813E-1E819CCC41A1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0A18D240-3BE2-B74D-A516-B0F270362F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3598566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960D600-9E1D-644E-955C-AB90DEDEA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2E7F195-0ECA-5B4E-A9CE-6F805D887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69F282E-870E-E74D-944D-04EE93DED5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15EF3A7-92DE-084B-987D-EA36395928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C139B72-6DD2-A340-833A-5DC55CEC54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E85617-9B28-DF47-BAEC-26C747C8C48A}" type="datetime1">
              <a:rPr lang="cs-CZ" smtClean="0"/>
              <a:t>25.01.2025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101F343-B190-BE48-9F5D-5B2FD4CDF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E1B4949-59AC-7B49-9256-34E0F63B3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CF809C9-6CD1-224D-B38B-D9054EF10F1C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D4AA426A-68B9-3C47-AFEB-D3AC3F0BF8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37690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67392C5-49AE-E548-81A5-FC459F4C3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9F845A-1646-B040-9BDE-B0949ABAA815}" type="datetime1">
              <a:rPr lang="cs-CZ" smtClean="0"/>
              <a:t>25.01.2025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7EE62BF-0652-CC49-B1C6-740D979D6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1BE27E5-F9AD-FA40-BB59-77DCC9C5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B4FD313-B4A8-0A46-A50D-B31C9DA87A8E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01BCA978-992E-9541-9BE1-4AF26B9D8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665731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866500E-7FAE-3947-9DAD-FBA5BC7E95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0C0A0B-5067-DE47-AFC8-F97D18BD4B1F}" type="datetime1">
              <a:rPr lang="cs-CZ" smtClean="0"/>
              <a:t>25.01.2025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58ACE9A-9F8E-CA4C-B782-EFD36998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A900C6D-9313-3E4C-B392-797DCC38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297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C8F003-A3D3-034D-9720-A29A641DB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6C9885-78EF-7E49-B9B7-55A0262D4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CB5D9DD-0ECA-C54D-88FB-0C68D8DF3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30A157-10E2-3A41-9082-3C345EC031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67CFD3-BCAB-884C-9D47-4C8AA78F6E8C}" type="datetime1">
              <a:rPr lang="cs-CZ" smtClean="0"/>
              <a:t>25.01.2025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44CFB0E-3ED7-644D-9D3C-61F36A5F5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8B83830-1354-2D43-AE7D-380C4FEA2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088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46E36E-C6D9-964D-B45E-DBD89DD49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5845132-64BF-844A-8C4F-0A043DE08D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7262657-9F70-6F44-BA53-3669D8E34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F32EC5D-74A5-B64D-AAF7-CD3ACB694B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05ACCB-DF1B-A540-A5D2-32650422C0FD}" type="datetime1">
              <a:rPr lang="cs-CZ" smtClean="0"/>
              <a:t>25.01.2025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7C7E311-A125-DB47-B7CE-65018DAA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1CC73E3-49F8-B845-AD36-F5386031C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774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CA75BC3-4017-C342-A2A7-3958F6DBC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19803EF-32E5-1145-A509-F7994F4EDF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1651C8-0589-0A4E-A648-43E7970689D8}" type="datetime1">
              <a:rPr lang="cs-CZ" smtClean="0"/>
              <a:t>25.01.2025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D0D550-6A80-2244-AA4F-0A3275A4A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5F316BE-2998-1E4A-83A9-D9050107C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62E07EA-F260-7549-976E-B5A77B1A6F8B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38936CAC-5922-E64E-B61E-0EBB8C2FF1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13017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erečný slide"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5CC4AAD7-5472-9243-9B53-33AAA4C37C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5300" y="406400"/>
            <a:ext cx="9144000" cy="3022600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l">
              <a:lnSpc>
                <a:spcPct val="70000"/>
              </a:lnSpc>
              <a:defRPr sz="9600" b="1" i="0" spc="50" baseline="0">
                <a:latin typeface="Arial" panose="020B0604020202020204" pitchFamily="34" charset="0"/>
              </a:defRPr>
            </a:lvl1pPr>
          </a:lstStyle>
          <a:p>
            <a:r>
              <a:rPr lang="cs-CZ" dirty="0"/>
              <a:t>Děkujeme</a:t>
            </a:r>
            <a:br>
              <a:rPr lang="cs-CZ" dirty="0"/>
            </a:br>
            <a:r>
              <a:rPr lang="cs-CZ" dirty="0"/>
              <a:t>za pozornost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AAF84FE4-A791-154D-8D89-7AE14B2F07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5300" y="4736873"/>
            <a:ext cx="9144000" cy="1655762"/>
          </a:xfrm>
          <a:prstGeom prst="rect">
            <a:avLst/>
          </a:prstGeom>
          <a:noFill/>
        </p:spPr>
        <p:txBody>
          <a:bodyPr anchor="b"/>
          <a:lstStyle>
            <a:lvl1pPr marL="0" indent="0" algn="l">
              <a:lnSpc>
                <a:spcPct val="60000"/>
              </a:lnSpc>
              <a:buNone/>
              <a:defRPr sz="2400" b="0" i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Krajský úřad ZK</a:t>
            </a:r>
          </a:p>
          <a:p>
            <a:r>
              <a:rPr lang="cs-CZ" dirty="0"/>
              <a:t>Třída Tomáše Bati 21</a:t>
            </a:r>
          </a:p>
          <a:p>
            <a:r>
              <a:rPr lang="cs-CZ" dirty="0"/>
              <a:t>Zlín 761 90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34A837E-901A-C645-93E3-46FC598A67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7437" y="5509395"/>
            <a:ext cx="3042271" cy="883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6602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8BBF5F4-3DF4-D44B-9838-6CB84E6AA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55FD67A-23F8-3A4C-8A09-6F2FFDD28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E14E2A-7861-2E4E-AE70-2C50E156B6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7EFC59B-10BD-D14D-AB9A-171FF071635D}" type="datetime1">
              <a:rPr lang="cs-CZ" smtClean="0"/>
              <a:pPr/>
              <a:t>25.01.2025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41FCBC8-96E6-C244-ACD4-C5CE32D244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2C4FB4-DF05-094A-A789-D60084923A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57D43A2-98E4-B24E-9228-7624BE346F8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15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o-das.cz/prihlasky-na-stredni-skolu-2024-3-zpusoby-vyplneni-a-podani-prihlasky-na-stredni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kola.cz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rzaskol.cz/" TargetMode="External"/><Relationship Id="rId2" Type="http://schemas.openxmlformats.org/officeDocument/2006/relationships/hyperlink" Target="http://www.zkola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rihlaskynastredni.cz/" TargetMode="External"/><Relationship Id="rId4" Type="http://schemas.openxmlformats.org/officeDocument/2006/relationships/hyperlink" Target="http://www.msmt.cz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464F62-C66D-7747-AE1D-B986173248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560" y="465365"/>
            <a:ext cx="11028316" cy="2070017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70000"/>
              </a:lnSpc>
            </a:pPr>
            <a:br>
              <a:rPr lang="cs-CZ" sz="40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cs-CZ" sz="40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PŘIJÍMACÍ ŘÍZENÍ PRO ŠKOLNÍ ROK </a:t>
            </a:r>
            <a:br>
              <a:rPr lang="cs-CZ" sz="40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cs-CZ" sz="40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cs-CZ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2025/2026</a:t>
            </a:r>
            <a:br>
              <a:rPr lang="cs-CZ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cs-CZ" sz="4000" b="1" spc="50" dirty="0">
              <a:latin typeface="+mj-lt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470C84C-FA25-4B48-8EA5-40D03BC156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60" y="2442575"/>
            <a:ext cx="9144000" cy="3369502"/>
          </a:xfrm>
        </p:spPr>
        <p:txBody>
          <a:bodyPr anchor="t">
            <a:normAutofit fontScale="70000" lnSpcReduction="20000"/>
          </a:bodyPr>
          <a:lstStyle/>
          <a:p>
            <a:r>
              <a:rPr lang="cs-CZ" sz="4600" b="1" u="sng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Seminář výchovných poradců ZŠ</a:t>
            </a:r>
          </a:p>
          <a:p>
            <a:endParaRPr lang="cs-CZ" sz="4600" b="1" dirty="0">
              <a:cs typeface="Arial" panose="020B0604020202020204" pitchFamily="34" charset="0"/>
            </a:endParaRPr>
          </a:p>
          <a:p>
            <a:r>
              <a:rPr lang="cs-CZ" sz="4600" b="1" dirty="0">
                <a:cs typeface="Arial" panose="020B0604020202020204" pitchFamily="34" charset="0"/>
              </a:rPr>
              <a:t>Uherské Hradiště 31. 10. 2024</a:t>
            </a:r>
          </a:p>
          <a:p>
            <a:r>
              <a:rPr lang="cs-CZ" sz="4600" b="1" dirty="0">
                <a:cs typeface="Arial" panose="020B0604020202020204" pitchFamily="34" charset="0"/>
              </a:rPr>
              <a:t>Vsetín 5. 11. 2024</a:t>
            </a:r>
          </a:p>
          <a:p>
            <a:r>
              <a:rPr lang="cs-CZ" sz="4600" b="1" dirty="0">
                <a:cs typeface="Arial" panose="020B0604020202020204" pitchFamily="34" charset="0"/>
              </a:rPr>
              <a:t>Zlín 6. 11. 2024</a:t>
            </a:r>
            <a:endParaRPr lang="cs-CZ" altLang="cs-CZ" sz="4600" b="1" dirty="0">
              <a:cs typeface="Arial" panose="020B0604020202020204" pitchFamily="34" charset="0"/>
            </a:endParaRPr>
          </a:p>
          <a:p>
            <a:r>
              <a:rPr lang="cs-CZ" altLang="cs-CZ" sz="4600" b="1" dirty="0">
                <a:cs typeface="Arial" panose="020B0604020202020204" pitchFamily="34" charset="0"/>
              </a:rPr>
              <a:t>Kroměříž 6. 11. 2024</a:t>
            </a:r>
            <a:endParaRPr lang="cs-CZ" sz="4600" b="1" dirty="0">
              <a:cs typeface="Arial" panose="020B0604020202020204" pitchFamily="34" charset="0"/>
            </a:endParaRPr>
          </a:p>
          <a:p>
            <a:pPr algn="l"/>
            <a:r>
              <a:rPr lang="cs-CZ" sz="4600" b="1" dirty="0">
                <a:cs typeface="Arial" panose="020B0604020202020204" pitchFamily="34" charset="0"/>
              </a:rPr>
              <a:t>Valašské Meziříčí 7. 11. 2024</a:t>
            </a:r>
          </a:p>
          <a:p>
            <a:pPr algn="l"/>
            <a:endParaRPr lang="cs-CZ" sz="6500" b="1" dirty="0">
              <a:cs typeface="Arial" panose="020B0604020202020204" pitchFamily="34" charset="0"/>
            </a:endParaRPr>
          </a:p>
          <a:p>
            <a:pPr algn="l"/>
            <a:endParaRPr lang="cs-CZ" dirty="0">
              <a:latin typeface="+mj-lt"/>
            </a:endParaRPr>
          </a:p>
          <a:p>
            <a:pPr algn="l"/>
            <a:endParaRPr lang="cs-CZ" dirty="0">
              <a:latin typeface="+mj-lt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B0ABEF9-ECA7-5A40-B7C6-1FD962DE9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7437" y="5509395"/>
            <a:ext cx="3042271" cy="88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653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091A0590-9B26-086C-F48A-073253B4A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endParaRPr lang="cs-CZ" sz="26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cs-CZ" sz="2600" b="1" dirty="0"/>
              <a:t>sjednocení</a:t>
            </a:r>
            <a:r>
              <a:rPr lang="cs-CZ" sz="2600" dirty="0"/>
              <a:t> všech termínů přijímacího řízení pro obory s talentovou zkouškou i bez talentové zkoušky;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600" b="1" dirty="0"/>
              <a:t>pro všechny obory </a:t>
            </a:r>
            <a:r>
              <a:rPr lang="cs-CZ" sz="2600" dirty="0"/>
              <a:t>vzdělání je </a:t>
            </a:r>
            <a:r>
              <a:rPr lang="cs-CZ" sz="2600" b="1" u="sng" dirty="0">
                <a:solidFill>
                  <a:srgbClr val="FF0000"/>
                </a:solidFill>
              </a:rPr>
              <a:t>stejné datum </a:t>
            </a:r>
            <a:r>
              <a:rPr lang="cs-CZ" sz="2600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odeslání přihlášek</a:t>
            </a:r>
            <a:r>
              <a:rPr lang="cs-CZ" sz="2600" b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cs-CZ" sz="2600" b="1" dirty="0">
                <a:solidFill>
                  <a:srgbClr val="FF0000"/>
                </a:solidFill>
              </a:rPr>
              <a:t>   -</a:t>
            </a:r>
            <a:r>
              <a:rPr lang="cs-CZ" sz="2600" dirty="0">
                <a:solidFill>
                  <a:srgbClr val="FF0000"/>
                </a:solidFill>
              </a:rPr>
              <a:t> </a:t>
            </a:r>
            <a:r>
              <a:rPr lang="cs-CZ" sz="2600" b="1" u="sng" dirty="0">
                <a:solidFill>
                  <a:srgbClr val="FF0000"/>
                </a:solidFill>
              </a:rPr>
              <a:t>do 20. února 2025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600" b="1" dirty="0"/>
              <a:t>výsledky talentových zkoušek i přijímacího řízení na všechny školy</a:t>
            </a:r>
            <a:r>
              <a:rPr lang="cs-CZ" sz="2600" dirty="0"/>
              <a:t> bez talentových zkoušek budou zveřejněny ve stejném termínu              </a:t>
            </a:r>
            <a:r>
              <a:rPr lang="cs-CZ" sz="2600" b="1" u="sng" dirty="0">
                <a:solidFill>
                  <a:srgbClr val="FF0000"/>
                </a:solidFill>
              </a:rPr>
              <a:t>15. května 2025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FF4C013-F46A-D0C9-D3D9-3B0A0DCE4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E7B5BEBB-5948-DAFE-84F9-EA81AC614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0" y="220739"/>
            <a:ext cx="11264900" cy="931325"/>
          </a:xfrm>
        </p:spPr>
        <p:txBody>
          <a:bodyPr>
            <a:no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Důležité změny v přijímacím řízení od šk. roku 2024/2025</a:t>
            </a:r>
          </a:p>
        </p:txBody>
      </p:sp>
    </p:spTree>
    <p:extLst>
      <p:ext uri="{BB962C8B-B14F-4D97-AF65-F5344CB8AC3E}">
        <p14:creationId xmlns:p14="http://schemas.microsoft.com/office/powerpoint/2010/main" val="2665324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E9F03A2-F4C6-C54A-A5C4-2CF1BB5DB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26" y="1687484"/>
            <a:ext cx="11477700" cy="4592141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cs-CZ" dirty="0"/>
              <a:t>Digitalizace</a:t>
            </a:r>
            <a:r>
              <a:rPr lang="cs-CZ" b="1" dirty="0"/>
              <a:t> procesu přijímacího řízení </a:t>
            </a:r>
            <a:r>
              <a:rPr lang="cs-CZ" dirty="0"/>
              <a:t>s možností podání přihlášky         v listinné podobě;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cs-CZ" b="1" dirty="0"/>
              <a:t>Zvýšení počtu podaných přihlášek </a:t>
            </a:r>
            <a:r>
              <a:rPr lang="cs-CZ" dirty="0"/>
              <a:t>pro 1. a 2. kolo;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cs-CZ" b="1" dirty="0"/>
              <a:t>Závazná prioritizace </a:t>
            </a:r>
            <a:r>
              <a:rPr lang="cs-CZ" dirty="0"/>
              <a:t>pořadí škol v přihlášce;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cs-CZ" dirty="0"/>
              <a:t>Automatické </a:t>
            </a:r>
            <a:r>
              <a:rPr lang="cs-CZ" b="1" dirty="0"/>
              <a:t>přijetí</a:t>
            </a:r>
            <a:r>
              <a:rPr lang="cs-CZ" dirty="0"/>
              <a:t> do zvolené školy dle </a:t>
            </a:r>
            <a:r>
              <a:rPr lang="cs-CZ" b="1" dirty="0"/>
              <a:t>preferencí</a:t>
            </a:r>
            <a:r>
              <a:rPr lang="cs-CZ" dirty="0"/>
              <a:t> a zároveň výsledků přijímacího řízení na školu/obor </a:t>
            </a:r>
            <a:r>
              <a:rPr lang="cs-CZ" b="1" dirty="0"/>
              <a:t>nejvýše v pořadí</a:t>
            </a:r>
            <a:r>
              <a:rPr lang="cs-CZ" dirty="0"/>
              <a:t>;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cs-CZ" b="1" dirty="0"/>
              <a:t>Zrušení zápisových lístků</a:t>
            </a:r>
            <a:r>
              <a:rPr lang="cs-CZ" dirty="0"/>
              <a:t>;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cs-CZ" b="1" dirty="0"/>
              <a:t>Hodnocení předchozího vzdělávání </a:t>
            </a:r>
            <a:r>
              <a:rPr lang="cs-CZ" dirty="0"/>
              <a:t>přestalo být povinnou součástí kritérií, </a:t>
            </a:r>
            <a:r>
              <a:rPr lang="cs-CZ" b="1" dirty="0"/>
              <a:t>zůstává jako možnost</a:t>
            </a:r>
            <a:r>
              <a:rPr lang="cs-CZ" dirty="0"/>
              <a:t>.</a:t>
            </a:r>
          </a:p>
          <a:p>
            <a:pPr marL="0" indent="0">
              <a:spcAft>
                <a:spcPts val="1000"/>
              </a:spcAft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0" indent="0">
              <a:lnSpc>
                <a:spcPct val="120000"/>
              </a:lnSpc>
              <a:buNone/>
            </a:pP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D18E066-3F9F-2044-B29B-FE59BAB4E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5951387"/>
            <a:ext cx="2743200" cy="525613"/>
          </a:xfrm>
        </p:spPr>
        <p:txBody>
          <a:bodyPr/>
          <a:lstStyle/>
          <a:p>
            <a:fld id="{38663A9B-CB12-4737-9318-93B1754C1B03}" type="slidenum">
              <a:rPr lang="cs-CZ" smtClean="0"/>
              <a:t>3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6D7CB40-7719-2548-8D11-9EEE490D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26" y="367388"/>
            <a:ext cx="11264900" cy="931325"/>
          </a:xfrm>
        </p:spPr>
        <p:txBody>
          <a:bodyPr>
            <a:normAutofit fontScale="90000"/>
          </a:bodyPr>
          <a:lstStyle/>
          <a:p>
            <a:r>
              <a:rPr lang="cs-CZ" sz="40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Změny v přijímacím řízení od šk. roku 2023/2024</a:t>
            </a: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525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363287"/>
            <a:ext cx="11264900" cy="4916338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cs-CZ" b="1" u="sng" dirty="0"/>
              <a:t>Právní úprava přijímacího řízení</a:t>
            </a:r>
          </a:p>
          <a:p>
            <a:pPr>
              <a:spcAft>
                <a:spcPts val="1000"/>
              </a:spcAft>
            </a:pPr>
            <a:r>
              <a:rPr lang="cs-CZ" b="1" dirty="0"/>
              <a:t>zákon č. 561/2004 Sb.</a:t>
            </a:r>
            <a:r>
              <a:rPr lang="cs-CZ" dirty="0"/>
              <a:t>,</a:t>
            </a:r>
            <a:r>
              <a:rPr lang="cs-CZ" b="1" dirty="0"/>
              <a:t> </a:t>
            </a:r>
            <a:r>
              <a:rPr lang="cs-CZ" dirty="0"/>
              <a:t>(školský zákon), ve znění účinném ode dne        1. 1. 2024;</a:t>
            </a:r>
          </a:p>
          <a:p>
            <a:pPr>
              <a:spcAft>
                <a:spcPts val="1000"/>
              </a:spcAft>
            </a:pPr>
            <a:r>
              <a:rPr lang="cs-CZ" b="1" dirty="0"/>
              <a:t>vyhláška č. 422/2023 Sb.</a:t>
            </a:r>
            <a:r>
              <a:rPr lang="cs-CZ" dirty="0"/>
              <a:t>, o přijímacím řízení ke střednímu vzdělávání, ve znění pozdějších předpisů</a:t>
            </a:r>
            <a:r>
              <a:rPr lang="cs-CZ" b="1" dirty="0"/>
              <a:t>;</a:t>
            </a:r>
          </a:p>
          <a:p>
            <a:pPr>
              <a:spcAft>
                <a:spcPts val="1000"/>
              </a:spcAft>
            </a:pPr>
            <a:r>
              <a:rPr lang="cs-CZ" b="1" dirty="0"/>
              <a:t>zákon č. 500/2004 Sb.</a:t>
            </a:r>
            <a:r>
              <a:rPr lang="cs-CZ" dirty="0"/>
              <a:t>,</a:t>
            </a:r>
            <a:r>
              <a:rPr lang="cs-CZ" b="1" dirty="0"/>
              <a:t> </a:t>
            </a:r>
            <a:r>
              <a:rPr lang="cs-CZ" dirty="0"/>
              <a:t>(správní řád), ve znění pozdějších předpisů;</a:t>
            </a:r>
          </a:p>
          <a:p>
            <a:pPr>
              <a:spcAft>
                <a:spcPts val="1000"/>
              </a:spcAft>
            </a:pPr>
            <a:r>
              <a:rPr lang="cs-CZ" b="1" dirty="0"/>
              <a:t>nařízení vlády č. 211/2010 Sb.</a:t>
            </a:r>
            <a:r>
              <a:rPr lang="cs-CZ" dirty="0"/>
              <a:t>, o soustavě oborů vzdělání v základním, středním a vyšším odborném vzdělávání, ve znění pozdějších předpisů; </a:t>
            </a:r>
          </a:p>
          <a:p>
            <a:pPr>
              <a:spcAft>
                <a:spcPts val="1000"/>
              </a:spcAft>
            </a:pPr>
            <a:r>
              <a:rPr lang="cs-CZ" b="1" dirty="0"/>
              <a:t>zákon č. 67/2022 Sb.</a:t>
            </a:r>
            <a:r>
              <a:rPr lang="cs-CZ" dirty="0"/>
              <a:t>,</a:t>
            </a:r>
            <a:r>
              <a:rPr lang="cs-CZ" b="1" dirty="0"/>
              <a:t> </a:t>
            </a:r>
            <a:r>
              <a:rPr lang="cs-CZ" dirty="0"/>
              <a:t>o opatřeních v oblasti školství v souvislosti                         s ozbrojeným konfliktem na území Ukrajiny vyvolaným invazí vojsk Ruské   federace, v platném znění. </a:t>
            </a:r>
          </a:p>
          <a:p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Právní předpisy</a:t>
            </a:r>
          </a:p>
        </p:txBody>
      </p:sp>
    </p:spTree>
    <p:extLst>
      <p:ext uri="{BB962C8B-B14F-4D97-AF65-F5344CB8AC3E}">
        <p14:creationId xmlns:p14="http://schemas.microsoft.com/office/powerpoint/2010/main" val="3553254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298713"/>
            <a:ext cx="11264900" cy="5276654"/>
          </a:xfrm>
        </p:spPr>
        <p:txBody>
          <a:bodyPr>
            <a:normAutofit fontScale="77500" lnSpcReduction="20000"/>
          </a:bodyPr>
          <a:lstStyle/>
          <a:p>
            <a:endParaRPr lang="cs-CZ" sz="3400" b="1" dirty="0"/>
          </a:p>
          <a:p>
            <a:r>
              <a:rPr lang="cs-CZ" sz="3400" b="1" dirty="0"/>
              <a:t>1. termín: </a:t>
            </a:r>
            <a:r>
              <a:rPr lang="cs-CZ" sz="3400" b="1" dirty="0">
                <a:solidFill>
                  <a:srgbClr val="FF0000"/>
                </a:solidFill>
              </a:rPr>
              <a:t>11. dubna 2025 </a:t>
            </a:r>
            <a:r>
              <a:rPr lang="cs-CZ" sz="3400" dirty="0"/>
              <a:t>(4leté obory, vč. NS) </a:t>
            </a:r>
          </a:p>
          <a:p>
            <a:pPr marL="0" indent="0">
              <a:buNone/>
            </a:pPr>
            <a:r>
              <a:rPr lang="cs-CZ" sz="3400" dirty="0"/>
              <a:t>                    </a:t>
            </a:r>
            <a:r>
              <a:rPr lang="cs-CZ" sz="3400" b="1" dirty="0">
                <a:solidFill>
                  <a:srgbClr val="FF0000"/>
                </a:solidFill>
              </a:rPr>
              <a:t>15. dubna 2025 </a:t>
            </a:r>
            <a:r>
              <a:rPr lang="cs-CZ" sz="3400" dirty="0"/>
              <a:t>(6letá a 8letá gymnázia)</a:t>
            </a:r>
          </a:p>
          <a:p>
            <a:pPr marL="0" indent="0">
              <a:buNone/>
            </a:pPr>
            <a:endParaRPr lang="cs-CZ" sz="3400" dirty="0"/>
          </a:p>
          <a:p>
            <a:r>
              <a:rPr lang="cs-CZ" sz="3400" b="1" dirty="0"/>
              <a:t>2. termín: </a:t>
            </a:r>
            <a:r>
              <a:rPr lang="cs-CZ" sz="3400" b="1" dirty="0">
                <a:solidFill>
                  <a:srgbClr val="FF0000"/>
                </a:solidFill>
              </a:rPr>
              <a:t>14. dubna 2025 </a:t>
            </a:r>
            <a:r>
              <a:rPr lang="cs-CZ" sz="3400" dirty="0"/>
              <a:t>(4leté obory, vč. NS) </a:t>
            </a:r>
          </a:p>
          <a:p>
            <a:pPr marL="0" indent="0">
              <a:buNone/>
            </a:pPr>
            <a:r>
              <a:rPr lang="cs-CZ" sz="3400" dirty="0"/>
              <a:t>                    </a:t>
            </a:r>
            <a:r>
              <a:rPr lang="cs-CZ" sz="3400" b="1" dirty="0">
                <a:solidFill>
                  <a:srgbClr val="FF0000"/>
                </a:solidFill>
              </a:rPr>
              <a:t>16. dubna 2025 </a:t>
            </a:r>
            <a:r>
              <a:rPr lang="cs-CZ" sz="3400" dirty="0"/>
              <a:t>(6letá a 8letá gymnázia)</a:t>
            </a:r>
          </a:p>
          <a:p>
            <a:pPr marL="0" indent="0">
              <a:buNone/>
            </a:pPr>
            <a:r>
              <a:rPr lang="cs-CZ" sz="3400" dirty="0"/>
              <a:t>                    		</a:t>
            </a:r>
          </a:p>
          <a:p>
            <a:pPr marL="0" indent="0">
              <a:buNone/>
            </a:pPr>
            <a:r>
              <a:rPr lang="cs-CZ" sz="3400" b="1" dirty="0"/>
              <a:t>Náhradní termín </a:t>
            </a:r>
            <a:r>
              <a:rPr lang="cs-CZ" sz="3400" dirty="0"/>
              <a:t>(všechny obory vzdělání)</a:t>
            </a:r>
          </a:p>
          <a:p>
            <a:pPr marL="0" indent="0">
              <a:buNone/>
            </a:pPr>
            <a:r>
              <a:rPr lang="cs-CZ" sz="3400" dirty="0"/>
              <a:t>    1. termín: </a:t>
            </a:r>
            <a:r>
              <a:rPr lang="cs-CZ" sz="3400" b="1" dirty="0">
                <a:solidFill>
                  <a:srgbClr val="FF0000"/>
                </a:solidFill>
              </a:rPr>
              <a:t>29. dubna 2025</a:t>
            </a:r>
            <a:endParaRPr lang="cs-CZ" sz="3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sz="3400" dirty="0"/>
              <a:t>    2. termín: </a:t>
            </a:r>
            <a:r>
              <a:rPr lang="cs-CZ" sz="3400" b="1" dirty="0">
                <a:solidFill>
                  <a:srgbClr val="FF0000"/>
                </a:solidFill>
              </a:rPr>
              <a:t>30. dubna 2025</a:t>
            </a:r>
          </a:p>
          <a:p>
            <a:pPr marL="0" indent="0">
              <a:buNone/>
            </a:pPr>
            <a:endParaRPr lang="cs-CZ" sz="3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sz="3600" dirty="0"/>
              <a:t>MŠMT může v souladu s § 184a, odst. 4 ŠZ stanovit odlišný způsob nebo podmínky přijímání ke vzdělávání (krizový zákon, karanténa…)</a:t>
            </a:r>
          </a:p>
          <a:p>
            <a:pPr marL="0" indent="0">
              <a:buNone/>
            </a:pPr>
            <a:endParaRPr lang="cs-CZ" sz="3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3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3400" b="1" dirty="0">
              <a:solidFill>
                <a:srgbClr val="FF0000"/>
              </a:solidFill>
            </a:endParaRPr>
          </a:p>
          <a:p>
            <a:endParaRPr lang="cs-CZ" i="1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2025" y="367388"/>
            <a:ext cx="11448549" cy="931325"/>
          </a:xfrm>
        </p:spPr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Termíny jednotných přijímacích zkoušek</a:t>
            </a:r>
          </a:p>
        </p:txBody>
      </p:sp>
    </p:spTree>
    <p:extLst>
      <p:ext uri="{BB962C8B-B14F-4D97-AF65-F5344CB8AC3E}">
        <p14:creationId xmlns:p14="http://schemas.microsoft.com/office/powerpoint/2010/main" val="3612744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D18E066-3F9F-2044-B29B-FE59BAB4E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5951387"/>
            <a:ext cx="2743200" cy="525613"/>
          </a:xfrm>
        </p:spPr>
        <p:txBody>
          <a:bodyPr/>
          <a:lstStyle/>
          <a:p>
            <a:fld id="{157D43A2-98E4-B24E-9228-7624BE346F8E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6D7CB40-7719-2548-8D11-9EEE490D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26" y="367388"/>
            <a:ext cx="11264900" cy="931325"/>
          </a:xfrm>
        </p:spPr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Přihlášky</a:t>
            </a:r>
            <a:endParaRPr lang="cs-CZ" sz="3600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E9F03A2-F4C6-C54A-A5C4-2CF1BB5DB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26" y="1679352"/>
            <a:ext cx="11481799" cy="4954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600" dirty="0"/>
              <a:t>Nejvýše </a:t>
            </a:r>
            <a:r>
              <a:rPr lang="cs-CZ" sz="2600" b="1" u="sng" dirty="0">
                <a:solidFill>
                  <a:srgbClr val="FF0000"/>
                </a:solidFill>
              </a:rPr>
              <a:t>2 přihlášky</a:t>
            </a:r>
            <a:r>
              <a:rPr lang="cs-CZ" sz="2600" b="1" dirty="0">
                <a:solidFill>
                  <a:srgbClr val="FF0000"/>
                </a:solidFill>
              </a:rPr>
              <a:t> do oborů s talentovou zkouškou </a:t>
            </a:r>
            <a:r>
              <a:rPr lang="cs-CZ" sz="2600" dirty="0"/>
              <a:t>a nejvýše                 </a:t>
            </a:r>
            <a:r>
              <a:rPr lang="cs-CZ" sz="2600" b="1" u="sng" dirty="0">
                <a:solidFill>
                  <a:srgbClr val="FF0000"/>
                </a:solidFill>
              </a:rPr>
              <a:t>3 přihlášky</a:t>
            </a:r>
            <a:r>
              <a:rPr lang="cs-CZ" sz="2600" b="1" dirty="0">
                <a:solidFill>
                  <a:srgbClr val="FF0000"/>
                </a:solidFill>
              </a:rPr>
              <a:t> do ostatních oborů </a:t>
            </a:r>
            <a:r>
              <a:rPr lang="cs-CZ" sz="2600" dirty="0"/>
              <a:t>(max. 5 celkem)</a:t>
            </a:r>
          </a:p>
          <a:p>
            <a:pPr marL="0" indent="0">
              <a:buNone/>
            </a:pPr>
            <a:r>
              <a:rPr lang="cs-CZ" sz="2600" b="1" dirty="0"/>
              <a:t>Termín pro podání přihlášky: </a:t>
            </a:r>
            <a:r>
              <a:rPr lang="cs-CZ" sz="2600" b="1" u="sng" dirty="0">
                <a:solidFill>
                  <a:srgbClr val="FF0000"/>
                </a:solidFill>
              </a:rPr>
              <a:t>do 20. </a:t>
            </a:r>
            <a:r>
              <a:rPr lang="cs-CZ" sz="2600" b="1" u="sng">
                <a:solidFill>
                  <a:srgbClr val="FF0000"/>
                </a:solidFill>
              </a:rPr>
              <a:t>února 2025</a:t>
            </a:r>
            <a:r>
              <a:rPr lang="cs-CZ" sz="2600" b="1">
                <a:solidFill>
                  <a:srgbClr val="FF0000"/>
                </a:solidFill>
              </a:rPr>
              <a:t> </a:t>
            </a:r>
            <a:endParaRPr lang="cs-CZ" sz="2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2600" b="1" dirty="0"/>
          </a:p>
          <a:p>
            <a:pPr algn="just"/>
            <a:r>
              <a:rPr lang="cs-CZ" sz="2600" b="1" dirty="0"/>
              <a:t>pořadí škol </a:t>
            </a:r>
            <a:r>
              <a:rPr lang="cs-CZ" sz="2600" dirty="0"/>
              <a:t>se v přihlášce uvádí </a:t>
            </a:r>
            <a:r>
              <a:rPr lang="cs-CZ" sz="2600" b="1" u="sng" dirty="0">
                <a:solidFill>
                  <a:srgbClr val="FF0000"/>
                </a:solidFill>
              </a:rPr>
              <a:t>podle preference</a:t>
            </a:r>
            <a:r>
              <a:rPr lang="cs-CZ" sz="2600" b="1" dirty="0">
                <a:solidFill>
                  <a:srgbClr val="FF0000"/>
                </a:solidFill>
              </a:rPr>
              <a:t> </a:t>
            </a:r>
            <a:r>
              <a:rPr lang="cs-CZ" sz="2600" dirty="0"/>
              <a:t>(důraz na co nejpečlivější výběr oboru při podání přihlášky - </a:t>
            </a:r>
            <a:r>
              <a:rPr lang="cs-CZ" sz="2600" b="1" dirty="0"/>
              <a:t>po uplynutí termínu pro podání přihlášky již nelze pořadí měnit</a:t>
            </a:r>
            <a:r>
              <a:rPr lang="cs-CZ" sz="2600" dirty="0"/>
              <a:t>), na všech přihláškách jsou obory </a:t>
            </a:r>
            <a:r>
              <a:rPr lang="cs-CZ" sz="2600" b="1" dirty="0"/>
              <a:t>ve stejném pořadí</a:t>
            </a:r>
            <a:endParaRPr lang="cs-CZ" sz="2600" dirty="0"/>
          </a:p>
          <a:p>
            <a:pPr>
              <a:lnSpc>
                <a:spcPct val="100000"/>
              </a:lnSpc>
            </a:pPr>
            <a:r>
              <a:rPr lang="cs-CZ" sz="2600" dirty="0"/>
              <a:t>Součástí přihlášky jsou </a:t>
            </a:r>
            <a:r>
              <a:rPr lang="cs-CZ" sz="2600" b="1" dirty="0">
                <a:solidFill>
                  <a:srgbClr val="FF0000"/>
                </a:solidFill>
              </a:rPr>
              <a:t>prosté kopie dokladů </a:t>
            </a:r>
            <a:r>
              <a:rPr lang="cs-CZ" sz="2600" dirty="0"/>
              <a:t>stanovených vyhláškou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1308633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b="1" u="sng" dirty="0"/>
              <a:t>Možnosti podání přihlášky</a:t>
            </a:r>
            <a:r>
              <a:rPr lang="cs-CZ" b="1" dirty="0"/>
              <a:t> </a:t>
            </a:r>
            <a:r>
              <a:rPr lang="cs-CZ" dirty="0"/>
              <a:t>(rovnocenné formy)</a:t>
            </a:r>
            <a:endParaRPr lang="cs-CZ" b="1" u="sng" dirty="0"/>
          </a:p>
          <a:p>
            <a:pPr>
              <a:buFont typeface="Wingdings" panose="05000000000000000000" pitchFamily="2" charset="2"/>
              <a:buChar char="ü"/>
            </a:pPr>
            <a:r>
              <a:rPr lang="cs-CZ" b="1" dirty="0">
                <a:solidFill>
                  <a:srgbClr val="FF0000"/>
                </a:solidFill>
              </a:rPr>
              <a:t>plně digitalizovaná přihláška </a:t>
            </a:r>
            <a:r>
              <a:rPr lang="cs-CZ" dirty="0"/>
              <a:t>(prostřednictvím informačního systému DipSy) na základě prokázání totožnosti s využitím prostředku pro elektronickou identifikaci (stvrzením přihlášky je přihláška podána do všech škol);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b="1" dirty="0">
                <a:solidFill>
                  <a:srgbClr val="FF0000"/>
                </a:solidFill>
              </a:rPr>
              <a:t>částečně digitalizovaná </a:t>
            </a:r>
            <a:r>
              <a:rPr lang="cs-CZ" dirty="0"/>
              <a:t>přihláška formou výpisu z informačního systému DipSy (není třeba prokázání totožnosti s využitím elektronické identifikace) - vygenerovaný výpis se odesílá běžným způsobem do škol);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b="1" dirty="0">
                <a:solidFill>
                  <a:srgbClr val="FF0000"/>
                </a:solidFill>
              </a:rPr>
              <a:t>papírový tiskopis přihlášky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/>
              <a:t>- listinná přihláška se shodným pořadím oborů na všech tiskopisech (včetně příloh v listinné podobě).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Podpis uchazeče se nahrazuje </a:t>
            </a:r>
            <a:r>
              <a:rPr lang="cs-CZ" b="1" dirty="0"/>
              <a:t>čestným prohlášením podávající osoby</a:t>
            </a:r>
            <a:r>
              <a:rPr lang="cs-CZ" dirty="0"/>
              <a:t> (nezletilý uchazeč souhlasí s podáním a obsahem). 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0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Možnosti podání přihlášky</a:t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u="sng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466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298713"/>
            <a:ext cx="11363574" cy="4980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b="1" u="sng" dirty="0">
                <a:solidFill>
                  <a:srgbClr val="FF0000"/>
                </a:solidFill>
              </a:rPr>
              <a:t>Místo konání</a:t>
            </a:r>
            <a:r>
              <a:rPr lang="cs-CZ" sz="2600" b="1" dirty="0">
                <a:solidFill>
                  <a:srgbClr val="FF0000"/>
                </a:solidFill>
              </a:rPr>
              <a:t> jednotné zkoušky </a:t>
            </a:r>
            <a:r>
              <a:rPr lang="cs-CZ" sz="2600" b="1" dirty="0"/>
              <a:t>určí Centrum 1. března 2025</a:t>
            </a:r>
            <a:r>
              <a:rPr lang="cs-CZ" sz="2600" dirty="0"/>
              <a:t>, a to jednu ze škol s oborem vzdělání s MZ, kam se uchazeč hlásí.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dirty="0"/>
              <a:t>Na oba termíny </a:t>
            </a:r>
            <a:r>
              <a:rPr lang="cs-CZ" sz="2600" b="1" u="sng" dirty="0">
                <a:solidFill>
                  <a:srgbClr val="FF0000"/>
                </a:solidFill>
              </a:rPr>
              <a:t>může být určena stejná škola</a:t>
            </a:r>
            <a:r>
              <a:rPr lang="cs-CZ" sz="2600" b="1" dirty="0">
                <a:solidFill>
                  <a:srgbClr val="FF0000"/>
                </a:solidFill>
              </a:rPr>
              <a:t>.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b="1" dirty="0"/>
              <a:t>Pozvánku</a:t>
            </a:r>
            <a:r>
              <a:rPr lang="cs-CZ" sz="2600" dirty="0"/>
              <a:t> zasílá uchazeči ředitel SŠ nejpozději 14 dní před konáním zkoušek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b="1" dirty="0"/>
              <a:t>Uchazeč, který se hlásí</a:t>
            </a:r>
            <a:r>
              <a:rPr lang="cs-CZ" sz="2600" b="1" dirty="0">
                <a:solidFill>
                  <a:srgbClr val="FF0000"/>
                </a:solidFill>
              </a:rPr>
              <a:t> alespoň do jednoho oboru s MZ, má </a:t>
            </a:r>
            <a:r>
              <a:rPr lang="cs-CZ" sz="2600" b="1" u="sng" dirty="0">
                <a:solidFill>
                  <a:srgbClr val="FF0000"/>
                </a:solidFill>
              </a:rPr>
              <a:t>právo konat dva termíny JPZ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b="1" dirty="0"/>
              <a:t>Školní přijímací zkouška </a:t>
            </a:r>
            <a:r>
              <a:rPr lang="cs-CZ" sz="2600" dirty="0"/>
              <a:t>(může být stanovena) - koná se v období 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b="1" dirty="0">
                <a:solidFill>
                  <a:srgbClr val="FF0000"/>
                </a:solidFill>
              </a:rPr>
              <a:t>  od 15. března (resp. 17. března) do 23. dubna 2025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cs-CZ" sz="2600" b="1" dirty="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b="1" dirty="0"/>
              <a:t>Průběh a délka JPZ </a:t>
            </a:r>
            <a:endParaRPr lang="cs-CZ" sz="2600" u="sng" dirty="0"/>
          </a:p>
          <a:p>
            <a:pPr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cs-CZ" sz="2600" dirty="0"/>
              <a:t>Český jazyka a literatura (60 minut);</a:t>
            </a:r>
          </a:p>
          <a:p>
            <a:pPr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cs-CZ" sz="2600" dirty="0"/>
              <a:t>Matematika a její aplikace (70 minut).</a:t>
            </a:r>
            <a:endParaRPr lang="cs-CZ" sz="2600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26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0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Jednotná přijímací zkouška</a:t>
            </a:r>
            <a:r>
              <a:rPr lang="cs-CZ" sz="4000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330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230285"/>
            <a:ext cx="11264900" cy="5049340"/>
          </a:xfrm>
        </p:spPr>
        <p:txBody>
          <a:bodyPr>
            <a:noAutofit/>
          </a:bodyPr>
          <a:lstStyle/>
          <a:p>
            <a:pPr lvl="0">
              <a:spcBef>
                <a:spcPts val="500"/>
              </a:spcBef>
            </a:pPr>
            <a:r>
              <a:rPr lang="cs-CZ" sz="2600" b="1" dirty="0"/>
              <a:t>Jednotný termín zveřejnění výsledků </a:t>
            </a:r>
            <a:r>
              <a:rPr lang="cs-CZ" sz="2600" dirty="0"/>
              <a:t>všemi středními školami - stanoven vyhláškou </a:t>
            </a:r>
            <a:r>
              <a:rPr lang="cs-CZ" sz="2600" b="1" dirty="0">
                <a:solidFill>
                  <a:srgbClr val="FF0000"/>
                </a:solidFill>
              </a:rPr>
              <a:t>15. května 2025</a:t>
            </a:r>
            <a:r>
              <a:rPr lang="cs-CZ" sz="2600" dirty="0"/>
              <a:t>;</a:t>
            </a:r>
          </a:p>
          <a:p>
            <a:pPr lvl="0">
              <a:spcBef>
                <a:spcPts val="500"/>
              </a:spcBef>
            </a:pPr>
            <a:r>
              <a:rPr lang="cs-CZ" sz="2600" dirty="0"/>
              <a:t>Pokud nelze  přijmout všechny úspěšné uchazeče, rozhoduje jejich pořadí;</a:t>
            </a:r>
          </a:p>
          <a:p>
            <a:pPr lvl="0">
              <a:spcBef>
                <a:spcPts val="500"/>
              </a:spcBef>
            </a:pPr>
            <a:r>
              <a:rPr lang="cs-CZ" sz="2600" b="1" dirty="0"/>
              <a:t>Důsledek prioritizace </a:t>
            </a:r>
            <a:r>
              <a:rPr lang="cs-CZ" sz="2600" dirty="0"/>
              <a:t>- uchazeč </a:t>
            </a:r>
            <a:r>
              <a:rPr lang="cs-CZ" sz="2600" b="1" u="sng" dirty="0">
                <a:solidFill>
                  <a:srgbClr val="FF0000"/>
                </a:solidFill>
              </a:rPr>
              <a:t>je přijat do jediného oboru</a:t>
            </a:r>
            <a:r>
              <a:rPr lang="cs-CZ" sz="2600" b="1" dirty="0">
                <a:solidFill>
                  <a:srgbClr val="FF0000"/>
                </a:solidFill>
              </a:rPr>
              <a:t> </a:t>
            </a:r>
            <a:r>
              <a:rPr lang="cs-CZ" sz="2600" dirty="0"/>
              <a:t>(který        v přihlášce upřednostnil), </a:t>
            </a:r>
            <a:r>
              <a:rPr lang="cs-CZ" sz="2600" b="1" u="sng" dirty="0">
                <a:solidFill>
                  <a:srgbClr val="FF0000"/>
                </a:solidFill>
              </a:rPr>
              <a:t>do ostatních oborů není přijat</a:t>
            </a:r>
            <a:r>
              <a:rPr lang="cs-CZ" sz="2600" dirty="0"/>
              <a:t>;</a:t>
            </a:r>
          </a:p>
          <a:p>
            <a:pPr lvl="0">
              <a:spcBef>
                <a:spcPts val="500"/>
              </a:spcBef>
            </a:pPr>
            <a:r>
              <a:rPr lang="cs-CZ" sz="2600" b="1" dirty="0"/>
              <a:t>Rozhodnutí o přijetí či nepřijetí </a:t>
            </a:r>
            <a:r>
              <a:rPr lang="cs-CZ" sz="2600" dirty="0"/>
              <a:t>bude uchazečům </a:t>
            </a:r>
            <a:r>
              <a:rPr lang="cs-CZ" sz="2600" b="1" dirty="0"/>
              <a:t>oznámeno zveřejněním seznamu </a:t>
            </a:r>
            <a:r>
              <a:rPr lang="cs-CZ" sz="2600" dirty="0"/>
              <a:t>- </a:t>
            </a:r>
            <a:r>
              <a:rPr lang="cs-CZ" sz="2600" b="1" u="sng" dirty="0">
                <a:solidFill>
                  <a:srgbClr val="FF0000"/>
                </a:solidFill>
              </a:rPr>
              <a:t>rozhodnutí se 1. a 2. kole nevyhotovuje         v písemné formě</a:t>
            </a:r>
            <a:r>
              <a:rPr lang="cs-CZ" sz="2600" dirty="0"/>
              <a:t>;</a:t>
            </a:r>
          </a:p>
          <a:p>
            <a:pPr lvl="0">
              <a:spcBef>
                <a:spcPts val="500"/>
              </a:spcBef>
            </a:pPr>
            <a:r>
              <a:rPr lang="cs-CZ" sz="2600" b="1" dirty="0"/>
              <a:t>Vzdání se práva na přijetí </a:t>
            </a:r>
            <a:r>
              <a:rPr lang="cs-CZ" sz="2600" dirty="0"/>
              <a:t>-</a:t>
            </a:r>
            <a:r>
              <a:rPr lang="cs-CZ" sz="2600" b="1" dirty="0"/>
              <a:t> </a:t>
            </a:r>
            <a:r>
              <a:rPr lang="cs-CZ" sz="2600" dirty="0"/>
              <a:t>nová možnost, jak zvrátit přijetí v 1. kole (volné místo se obsazuje až v dalších kolech přijímacího řízení); pokud     v rámci 1. kola není uchazeč přijat, může se účastnit dalších kol přijímacího řízení;</a:t>
            </a:r>
          </a:p>
          <a:p>
            <a:pPr lvl="0">
              <a:spcBef>
                <a:spcPts val="500"/>
              </a:spcBef>
            </a:pPr>
            <a:r>
              <a:rPr lang="cs-CZ" sz="2600" b="1" dirty="0"/>
              <a:t>Odvolání</a:t>
            </a:r>
            <a:r>
              <a:rPr lang="cs-CZ" sz="2600" dirty="0"/>
              <a:t> - možnost podání odvolání do 3. pracovních dnů po zveřejnění seznamu, smysl má pouze v případě pochybení řízení.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7941" y="367389"/>
            <a:ext cx="11528985" cy="970960"/>
          </a:xfrm>
        </p:spPr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Výsledek přijímacího řízení</a:t>
            </a:r>
          </a:p>
        </p:txBody>
      </p:sp>
    </p:spTree>
    <p:extLst>
      <p:ext uri="{BB962C8B-B14F-4D97-AF65-F5344CB8AC3E}">
        <p14:creationId xmlns:p14="http://schemas.microsoft.com/office/powerpoint/2010/main" val="2196180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66255" y="1388225"/>
            <a:ext cx="11737569" cy="6068291"/>
          </a:xfrm>
        </p:spPr>
        <p:txBody>
          <a:bodyPr>
            <a:noAutofit/>
          </a:bodyPr>
          <a:lstStyle/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600" b="1" dirty="0">
                <a:cs typeface="Arial" pitchFamily="34" charset="0"/>
              </a:rPr>
              <a:t>Termín podání přihlášek: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do</a:t>
            </a:r>
            <a:r>
              <a:rPr lang="cs-CZ" sz="2600" b="1" dirty="0">
                <a:cs typeface="Arial" pitchFamily="34" charset="0"/>
              </a:rPr>
              <a:t>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24. května 2025 (resp. 26. května 2025)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600" b="1" dirty="0">
                <a:cs typeface="Arial" pitchFamily="34" charset="0"/>
              </a:rPr>
              <a:t>Termín zveřejnění výsledků: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24. června 2025</a:t>
            </a:r>
          </a:p>
          <a:p>
            <a:pPr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600" dirty="0">
                <a:cs typeface="Arial" pitchFamily="34" charset="0"/>
              </a:rPr>
              <a:t>Organizuje se jednotně;</a:t>
            </a:r>
          </a:p>
          <a:p>
            <a:pPr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600" dirty="0">
                <a:cs typeface="Arial" pitchFamily="34" charset="0"/>
              </a:rPr>
              <a:t>Do 2. kola se může hlásit uchazeč, který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nebyl přijat v prvním kole </a:t>
            </a:r>
            <a:r>
              <a:rPr lang="cs-CZ" sz="2600" dirty="0">
                <a:cs typeface="Arial" pitchFamily="34" charset="0"/>
              </a:rPr>
              <a:t>nebo se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vzdal</a:t>
            </a:r>
            <a:r>
              <a:rPr lang="cs-CZ" sz="2600" b="1" dirty="0">
                <a:cs typeface="Arial" pitchFamily="34" charset="0"/>
              </a:rPr>
              <a:t>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práva na přijetí</a:t>
            </a:r>
            <a:r>
              <a:rPr lang="cs-CZ" sz="2600" dirty="0">
                <a:cs typeface="Arial" pitchFamily="34" charset="0"/>
              </a:rPr>
              <a:t>;</a:t>
            </a:r>
          </a:p>
          <a:p>
            <a:pPr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Musí</a:t>
            </a:r>
            <a:r>
              <a:rPr lang="cs-CZ" sz="2600" b="1" dirty="0">
                <a:cs typeface="Arial" pitchFamily="34" charset="0"/>
              </a:rPr>
              <a:t> být zohledněny výsledky JPZ, </a:t>
            </a:r>
            <a:r>
              <a:rPr lang="cs-CZ" sz="2600" dirty="0">
                <a:cs typeface="Arial" pitchFamily="34" charset="0"/>
              </a:rPr>
              <a:t>pokud je uchazeč v 1. kole nekonal, nemůže se hlásit do maturitního oboru;</a:t>
            </a:r>
          </a:p>
          <a:p>
            <a:pPr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600" dirty="0">
                <a:cs typeface="Arial" pitchFamily="34" charset="0"/>
              </a:rPr>
              <a:t>Školní nebo talentová zkouška se koná pouze v </a:t>
            </a:r>
            <a:r>
              <a:rPr lang="cs-CZ" sz="2600" b="1" dirty="0">
                <a:cs typeface="Arial" pitchFamily="34" charset="0"/>
              </a:rPr>
              <a:t>jednom termínu                (9. června - 12. června 2025)</a:t>
            </a:r>
            <a:r>
              <a:rPr lang="cs-CZ" sz="2600" dirty="0">
                <a:cs typeface="Arial" pitchFamily="34" charset="0"/>
              </a:rPr>
              <a:t>, </a:t>
            </a:r>
            <a:r>
              <a:rPr lang="cs-CZ" sz="2600" b="1" dirty="0">
                <a:cs typeface="Arial" pitchFamily="34" charset="0"/>
              </a:rPr>
              <a:t>náhradní termín se nekoná</a:t>
            </a:r>
            <a:r>
              <a:rPr lang="cs-CZ" sz="2600" dirty="0">
                <a:cs typeface="Arial" pitchFamily="34" charset="0"/>
              </a:rPr>
              <a:t>;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600" b="1" dirty="0">
                <a:cs typeface="Arial" pitchFamily="34" charset="0"/>
              </a:rPr>
              <a:t>Postupuje se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obdobně jako v 1. kole </a:t>
            </a:r>
            <a:r>
              <a:rPr lang="cs-CZ" sz="2600" dirty="0">
                <a:cs typeface="Arial" pitchFamily="34" charset="0"/>
              </a:rPr>
              <a:t>(včetně prioritizace, tří způsobů </a:t>
            </a:r>
            <a:r>
              <a:rPr lang="cs-CZ" sz="2600">
                <a:cs typeface="Arial" pitchFamily="34" charset="0"/>
              </a:rPr>
              <a:t>podání přihlášky…)</a:t>
            </a:r>
            <a:endParaRPr lang="cs-CZ" sz="26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9042400" y="5951387"/>
            <a:ext cx="2743200" cy="1164308"/>
          </a:xfrm>
        </p:spPr>
        <p:txBody>
          <a:bodyPr/>
          <a:lstStyle/>
          <a:p>
            <a:fld id="{157D43A2-98E4-B24E-9228-7624BE346F8E}" type="slidenum">
              <a:rPr lang="cs-CZ" smtClean="0"/>
              <a:pPr/>
              <a:t>10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2026" y="463463"/>
            <a:ext cx="11264900" cy="835250"/>
          </a:xfrm>
        </p:spPr>
        <p:txBody>
          <a:bodyPr>
            <a:normAutofit fontScale="90000"/>
          </a:bodyPr>
          <a:lstStyle/>
          <a:p>
            <a:r>
              <a:rPr lang="cs-CZ" sz="40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2. kolo přijímacího řízení</a:t>
            </a:r>
            <a:r>
              <a:rPr lang="cs-CZ" sz="4000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u="sng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764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440493"/>
            <a:ext cx="11264900" cy="48391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b="1" u="sng" dirty="0"/>
              <a:t>Výrazné odchylky oproti 1. a 2. kolu </a:t>
            </a:r>
            <a:endParaRPr lang="cs-CZ" u="sng" dirty="0"/>
          </a:p>
          <a:p>
            <a:r>
              <a:rPr lang="cs-CZ" b="1" dirty="0"/>
              <a:t>3. a další kola </a:t>
            </a:r>
            <a:r>
              <a:rPr lang="cs-CZ" dirty="0"/>
              <a:t>zůstávají výlučně </a:t>
            </a:r>
            <a:r>
              <a:rPr lang="cs-CZ" b="1" dirty="0">
                <a:solidFill>
                  <a:srgbClr val="FF0000"/>
                </a:solidFill>
              </a:rPr>
              <a:t>v kompetenci ředitele školy</a:t>
            </a:r>
            <a:r>
              <a:rPr lang="cs-CZ" dirty="0"/>
              <a:t>;</a:t>
            </a:r>
          </a:p>
          <a:p>
            <a:r>
              <a:rPr lang="cs-CZ" dirty="0"/>
              <a:t>Přihlásit se může uchazeč, který </a:t>
            </a:r>
            <a:r>
              <a:rPr lang="cs-CZ" b="1" dirty="0">
                <a:solidFill>
                  <a:srgbClr val="FF0000"/>
                </a:solidFill>
              </a:rPr>
              <a:t>nebyl přijat </a:t>
            </a:r>
            <a:r>
              <a:rPr lang="cs-CZ" dirty="0"/>
              <a:t>v žádném předchozím kole nebo se </a:t>
            </a:r>
            <a:r>
              <a:rPr lang="cs-CZ" b="1" dirty="0">
                <a:solidFill>
                  <a:srgbClr val="FF0000"/>
                </a:solidFill>
              </a:rPr>
              <a:t>vzdal práva na přijetí</a:t>
            </a:r>
            <a:r>
              <a:rPr lang="cs-CZ" dirty="0"/>
              <a:t>;</a:t>
            </a:r>
          </a:p>
          <a:p>
            <a:r>
              <a:rPr lang="cs-CZ" dirty="0"/>
              <a:t>Přihlášky se </a:t>
            </a:r>
            <a:r>
              <a:rPr lang="cs-CZ" b="1" dirty="0"/>
              <a:t>neumožňuje</a:t>
            </a:r>
            <a:r>
              <a:rPr lang="cs-CZ" dirty="0"/>
              <a:t> podávat </a:t>
            </a:r>
            <a:r>
              <a:rPr lang="cs-CZ" b="1" dirty="0"/>
              <a:t>prostřednictvím elektronického systému;</a:t>
            </a:r>
          </a:p>
          <a:p>
            <a:r>
              <a:rPr lang="cs-CZ" dirty="0"/>
              <a:t>Není jednotný termín zveřejnění, </a:t>
            </a:r>
            <a:r>
              <a:rPr lang="cs-CZ" b="1" dirty="0">
                <a:solidFill>
                  <a:srgbClr val="FF0000"/>
                </a:solidFill>
              </a:rPr>
              <a:t>rozhodnutí se vyhotovuje písemně</a:t>
            </a:r>
            <a:r>
              <a:rPr lang="cs-CZ" dirty="0"/>
              <a:t>;</a:t>
            </a:r>
          </a:p>
          <a:p>
            <a:r>
              <a:rPr lang="cs-CZ" b="1" dirty="0"/>
              <a:t>Lze podat odvolání </a:t>
            </a:r>
            <a:r>
              <a:rPr lang="cs-CZ" dirty="0"/>
              <a:t>ve lhůtě 3 pracovních dnů ode dne oznámení rozhodnutí;</a:t>
            </a:r>
          </a:p>
          <a:p>
            <a:r>
              <a:rPr lang="cs-CZ" dirty="0"/>
              <a:t>Přijatý uchazeč </a:t>
            </a:r>
            <a:r>
              <a:rPr lang="cs-CZ" b="1" dirty="0"/>
              <a:t>potvrzuje úmysl stát se žákem školy </a:t>
            </a:r>
            <a:r>
              <a:rPr lang="cs-CZ" b="1" dirty="0">
                <a:solidFill>
                  <a:srgbClr val="FF0000"/>
                </a:solidFill>
              </a:rPr>
              <a:t>písemným vyjádřením</a:t>
            </a:r>
            <a:r>
              <a:rPr lang="cs-CZ" dirty="0"/>
              <a:t> do 7 dnů ode dne oznámení.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0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3. a další kola přijímacího řízení</a:t>
            </a:r>
            <a:r>
              <a:rPr lang="cs-CZ" sz="4000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880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eaLnBrk="0" hangingPunct="0">
              <a:spcBef>
                <a:spcPct val="20000"/>
              </a:spcBef>
              <a:buClr>
                <a:schemeClr val="tx1"/>
              </a:buClr>
              <a:buSzPct val="90000"/>
            </a:pPr>
            <a:r>
              <a:rPr lang="cs-CZ" sz="2600" b="1" u="sng" dirty="0"/>
              <a:t>Uchazeči se speciálními vzdělávacími potřebami </a:t>
            </a:r>
            <a:endParaRPr lang="cs-CZ" sz="2600" u="sng" dirty="0"/>
          </a:p>
          <a:p>
            <a:pPr marL="0" lvl="0" indent="0" algn="just" eaLnBrk="0" hangingPunct="0">
              <a:spcBef>
                <a:spcPct val="20000"/>
              </a:spcBef>
              <a:buClr>
                <a:schemeClr val="folHlink"/>
              </a:buClr>
              <a:buSzPct val="90000"/>
              <a:buNone/>
            </a:pPr>
            <a:r>
              <a:rPr lang="cs-CZ" sz="2600" dirty="0"/>
              <a:t>Jsou upraveny podmínky přijímacího řízení a uzpůsobeno konání přijímací zkoušky podle </a:t>
            </a:r>
            <a:r>
              <a:rPr lang="cs-CZ" sz="2600" b="1" dirty="0"/>
              <a:t>doporučení školského poradenského zařízení. </a:t>
            </a:r>
            <a:r>
              <a:rPr lang="cs-CZ" sz="2600" dirty="0"/>
              <a:t>Upravit podmínky lze pouze na základě předchozího </a:t>
            </a:r>
            <a:r>
              <a:rPr lang="cs-CZ" sz="2600" u="sng" dirty="0"/>
              <a:t>informovaného souhlasu</a:t>
            </a:r>
            <a:r>
              <a:rPr lang="cs-CZ" sz="2600" dirty="0"/>
              <a:t> (projednání nejpozději 10 dní před konáním zkoušky).</a:t>
            </a:r>
          </a:p>
          <a:p>
            <a:pPr algn="just" eaLnBrk="0" hangingPunct="0">
              <a:spcBef>
                <a:spcPct val="20000"/>
              </a:spcBef>
              <a:buSzPct val="90000"/>
            </a:pPr>
            <a:r>
              <a:rPr lang="cs-CZ" sz="2600" b="1" u="sng" dirty="0"/>
              <a:t>Osoby </a:t>
            </a:r>
            <a:r>
              <a:rPr lang="cs-CZ" dirty="0"/>
              <a:t>podle</a:t>
            </a:r>
            <a:r>
              <a:rPr lang="cs-CZ" sz="2600" b="1" u="sng" dirty="0"/>
              <a:t> § 20 odst. 4 ŠZ</a:t>
            </a:r>
          </a:p>
          <a:p>
            <a:pPr marL="0" lvl="0" indent="0" algn="just" eaLnBrk="0" hangingPunct="0">
              <a:spcBef>
                <a:spcPct val="20000"/>
              </a:spcBef>
              <a:buClr>
                <a:schemeClr val="folHlink"/>
              </a:buClr>
              <a:buSzPct val="90000"/>
              <a:buNone/>
            </a:pPr>
            <a:r>
              <a:rPr lang="cs-CZ" sz="2600" u="sng" dirty="0"/>
              <a:t>Na žádost</a:t>
            </a:r>
            <a:r>
              <a:rPr lang="cs-CZ" sz="2600" dirty="0"/>
              <a:t> je umožněno promíjet přijímací zkoušku </a:t>
            </a:r>
            <a:r>
              <a:rPr lang="cs-CZ" sz="2600" u="sng" dirty="0"/>
              <a:t>z českého jazyka</a:t>
            </a:r>
            <a:r>
              <a:rPr lang="cs-CZ" sz="2600" dirty="0"/>
              <a:t>  osobám, které získaly předchozí vzdělání ve škole mimo území České republiky. Při přijímacím řízení se znalost u těchto osob ověřuje pohovorem. </a:t>
            </a:r>
          </a:p>
          <a:p>
            <a:pPr lvl="0" algn="just" eaLnBrk="0" hangingPunct="0">
              <a:spcBef>
                <a:spcPct val="20000"/>
              </a:spcBef>
              <a:buSzPct val="90000"/>
            </a:pPr>
            <a:r>
              <a:rPr lang="cs-CZ" sz="2600" b="1" u="sng" dirty="0"/>
              <a:t>Uchazeči z Ukrajiny</a:t>
            </a:r>
            <a:r>
              <a:rPr lang="cs-CZ" sz="2600" b="1" dirty="0"/>
              <a:t> </a:t>
            </a:r>
            <a:r>
              <a:rPr lang="cs-CZ" sz="2600" dirty="0"/>
              <a:t>-</a:t>
            </a:r>
            <a:r>
              <a:rPr lang="cs-CZ" sz="2600" b="1" dirty="0"/>
              <a:t> </a:t>
            </a:r>
            <a:r>
              <a:rPr lang="cs-CZ" sz="2600" dirty="0"/>
              <a:t>Opatření obecné povahy č.j. MSMT-17092/2024-1</a:t>
            </a:r>
          </a:p>
          <a:p>
            <a:pPr marL="0" lvl="0" indent="0" algn="just" eaLnBrk="0" hangingPunct="0">
              <a:spcBef>
                <a:spcPct val="20000"/>
              </a:spcBef>
              <a:buSzPct val="90000"/>
              <a:buNone/>
            </a:pPr>
            <a:r>
              <a:rPr lang="cs-CZ" sz="2600"/>
              <a:t>ze </a:t>
            </a:r>
            <a:r>
              <a:rPr lang="cs-CZ" sz="2600" dirty="0"/>
              <a:t>dne 18. října 2024 (cizinci s dočasnou ochranou po dobu kratší než 12 měsíců)</a:t>
            </a:r>
            <a:endParaRPr lang="cs-CZ" dirty="0"/>
          </a:p>
          <a:p>
            <a:endParaRPr lang="cs-CZ" b="1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2026" y="149630"/>
            <a:ext cx="11264900" cy="1149084"/>
          </a:xfrm>
        </p:spPr>
        <p:txBody>
          <a:bodyPr>
            <a:no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Forma JPZ u uchazečů se SVP a osob podle        § 20 odst. 4; uchazeči z Ukrajiny</a:t>
            </a:r>
            <a:b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</a:br>
            <a:endParaRPr lang="cs-CZ" sz="3600" u="sng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140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427967"/>
            <a:ext cx="11264900" cy="4851658"/>
          </a:xfrm>
        </p:spPr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cs-CZ" sz="2600" b="1" u="sng" dirty="0"/>
              <a:t>„Podpora řemesel v odborném školství“</a:t>
            </a:r>
          </a:p>
          <a:p>
            <a:pPr lvl="0" algn="just"/>
            <a:r>
              <a:rPr lang="cs-CZ" sz="2600" dirty="0"/>
              <a:t>Aktuálně zařazeno celkem </a:t>
            </a:r>
            <a:r>
              <a:rPr lang="cs-CZ" sz="2600" b="1" dirty="0"/>
              <a:t>19 oborů vzdělání </a:t>
            </a:r>
            <a:r>
              <a:rPr lang="cs-CZ" sz="2600" dirty="0"/>
              <a:t>(převážně stavební a strojírenské obory, dále zařazeny obory - Truhlář, Tiskař na polygrafických strojích, Knihař)	</a:t>
            </a:r>
          </a:p>
          <a:p>
            <a:pPr lvl="0" algn="just"/>
            <a:r>
              <a:rPr lang="cs-CZ" sz="2600" dirty="0"/>
              <a:t>Žáci obdrží finanční příspěvek z rozpočtu ZK:</a:t>
            </a:r>
          </a:p>
          <a:p>
            <a:pPr lvl="0" algn="just"/>
            <a:r>
              <a:rPr lang="cs-CZ" sz="2600" dirty="0"/>
              <a:t>    (při splnění stanovených podmínek)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cs-CZ" sz="2600" dirty="0"/>
              <a:t>1. roč. - 300 Kč/</a:t>
            </a:r>
            <a:r>
              <a:rPr lang="cs-CZ" sz="2600" dirty="0" err="1"/>
              <a:t>měs</a:t>
            </a:r>
            <a:r>
              <a:rPr lang="cs-CZ" sz="2600" dirty="0"/>
              <a:t>., za vyznamenání na konci roku 1 500Kč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cs-CZ" sz="2600" dirty="0"/>
              <a:t>2. roč. - 400 Kč/</a:t>
            </a:r>
            <a:r>
              <a:rPr lang="cs-CZ" sz="2600" dirty="0" err="1"/>
              <a:t>měs</a:t>
            </a:r>
            <a:r>
              <a:rPr lang="cs-CZ" sz="2600" dirty="0"/>
              <a:t>., za vyznamenání na konci roku 2 500Kč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cs-CZ" sz="2600" dirty="0"/>
              <a:t>3. roč. - 500 Kč/</a:t>
            </a:r>
            <a:r>
              <a:rPr lang="cs-CZ" sz="2600" dirty="0" err="1"/>
              <a:t>měs</a:t>
            </a:r>
            <a:r>
              <a:rPr lang="cs-CZ" sz="2600" dirty="0"/>
              <a:t>., za vyznamenání na konci roku 3 000Kč</a:t>
            </a:r>
          </a:p>
          <a:p>
            <a:pPr algn="just"/>
            <a:r>
              <a:rPr lang="cs-CZ" sz="2600" b="1" dirty="0"/>
              <a:t>Přehled</a:t>
            </a:r>
            <a:r>
              <a:rPr lang="cs-CZ" sz="2600" dirty="0"/>
              <a:t> podporovaných oborů a </a:t>
            </a:r>
            <a:r>
              <a:rPr lang="cs-CZ" sz="2600" b="1" dirty="0"/>
              <a:t>podmínky</a:t>
            </a:r>
            <a:r>
              <a:rPr lang="cs-CZ" sz="2600" dirty="0"/>
              <a:t> pro vyplácení příspěvků jsou uveřejněny na </a:t>
            </a:r>
            <a:r>
              <a:rPr lang="cs-CZ" sz="2600" dirty="0">
                <a:hlinkClick r:id="rId2"/>
              </a:rPr>
              <a:t>www.zkola.cz</a:t>
            </a:r>
            <a:r>
              <a:rPr lang="cs-CZ" sz="2600" dirty="0"/>
              <a:t> v sekci „Podpora řemesel v odborném školství“.</a:t>
            </a:r>
          </a:p>
          <a:p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13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Podpora odborného vzdělávání</a:t>
            </a:r>
          </a:p>
        </p:txBody>
      </p:sp>
    </p:spTree>
    <p:extLst>
      <p:ext uri="{BB962C8B-B14F-4D97-AF65-F5344CB8AC3E}">
        <p14:creationId xmlns:p14="http://schemas.microsoft.com/office/powerpoint/2010/main" val="2306222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340285"/>
            <a:ext cx="11264900" cy="4939340"/>
          </a:xfrm>
        </p:spPr>
        <p:txBody>
          <a:bodyPr>
            <a:noAutofit/>
          </a:bodyPr>
          <a:lstStyle/>
          <a:p>
            <a:pPr marL="0" indent="0">
              <a:buSzPct val="75000"/>
              <a:buNone/>
            </a:pPr>
            <a:r>
              <a:rPr lang="cs-CZ" sz="2600" b="1" dirty="0"/>
              <a:t>Informační a vzdělávací portál Zlínského kraje </a:t>
            </a:r>
            <a:r>
              <a:rPr lang="cs-CZ" sz="2600" dirty="0">
                <a:solidFill>
                  <a:srgbClr val="FF0000"/>
                </a:solidFill>
                <a:hlinkClick r:id="rId2"/>
              </a:rPr>
              <a:t>www.zkola.cz</a:t>
            </a:r>
            <a:endParaRPr lang="cs-CZ" sz="2600" dirty="0">
              <a:solidFill>
                <a:srgbClr val="FF0000"/>
              </a:solidFill>
            </a:endParaRPr>
          </a:p>
          <a:p>
            <a:pPr marL="1084263" lvl="0" indent="-457200"/>
            <a:r>
              <a:rPr lang="cs-CZ" sz="2600" dirty="0"/>
              <a:t>Kalendář dnů otevřených dveří</a:t>
            </a:r>
          </a:p>
          <a:p>
            <a:pPr marL="1084263" lvl="0" indent="-457200" algn="just"/>
            <a:r>
              <a:rPr lang="cs-CZ" sz="2600" dirty="0"/>
              <a:t>Elektronická publikace „Kam na školu ve Zlínském kraji“</a:t>
            </a:r>
          </a:p>
          <a:p>
            <a:pPr marL="1084263" lvl="0" indent="-457200" algn="just"/>
            <a:r>
              <a:rPr lang="cs-CZ" sz="2600" dirty="0"/>
              <a:t>Podpora řemesel v odborném školství</a:t>
            </a:r>
          </a:p>
          <a:p>
            <a:pPr marL="1084263" indent="-457200" algn="just"/>
            <a:r>
              <a:rPr lang="cs-CZ" sz="2600" dirty="0"/>
              <a:t>Burza škol </a:t>
            </a:r>
            <a:r>
              <a:rPr lang="cs-CZ" sz="2600" dirty="0">
                <a:hlinkClick r:id="rId3"/>
              </a:rPr>
              <a:t>www.burzaskol.cz</a:t>
            </a:r>
            <a:endParaRPr lang="cs-CZ" sz="2600" dirty="0"/>
          </a:p>
          <a:p>
            <a:pPr marL="0" indent="0">
              <a:buNone/>
            </a:pPr>
            <a:r>
              <a:rPr lang="cs-CZ" sz="2600" dirty="0"/>
              <a:t>V oblasti přijímacího řízení </a:t>
            </a:r>
            <a:r>
              <a:rPr lang="cs-CZ" sz="2600" b="1" dirty="0"/>
              <a:t>doporučujeme dále sledovat</a:t>
            </a:r>
            <a:r>
              <a:rPr lang="cs-CZ" sz="2600" dirty="0"/>
              <a:t>:</a:t>
            </a:r>
            <a:endParaRPr lang="cs-CZ" sz="2600" b="1" dirty="0">
              <a:solidFill>
                <a:schemeClr val="hlink"/>
              </a:solidFill>
            </a:endParaRPr>
          </a:p>
          <a:p>
            <a:pPr marL="1084263" indent="-457200"/>
            <a:r>
              <a:rPr lang="cs-CZ" sz="2600" dirty="0"/>
              <a:t>sekci Přehled školských předpisů / zákony, vyhlášky a nařízení vlády na </a:t>
            </a:r>
            <a:r>
              <a:rPr lang="cs-CZ" sz="2600" dirty="0">
                <a:hlinkClick r:id="rId2"/>
              </a:rPr>
              <a:t>www.zkola.cz</a:t>
            </a:r>
            <a:r>
              <a:rPr lang="cs-CZ" sz="2600" dirty="0"/>
              <a:t> </a:t>
            </a:r>
          </a:p>
          <a:p>
            <a:pPr marL="1084263" indent="-457200"/>
            <a:r>
              <a:rPr lang="cs-CZ" sz="2600" dirty="0"/>
              <a:t>www jednotlivých středních škol</a:t>
            </a:r>
          </a:p>
          <a:p>
            <a:pPr marL="1084263" indent="-457200"/>
            <a:r>
              <a:rPr lang="cs-CZ" sz="2600" dirty="0">
                <a:hlinkClick r:id="rId4"/>
              </a:rPr>
              <a:t>www.msmt.cz</a:t>
            </a:r>
            <a:endParaRPr lang="cs-CZ" sz="2600" dirty="0"/>
          </a:p>
          <a:p>
            <a:pPr marL="1084263" indent="-457200"/>
            <a:r>
              <a:rPr lang="cs-CZ" sz="2600" dirty="0">
                <a:hlinkClick r:id="rId5"/>
              </a:rPr>
              <a:t>www.prihlaskynastredni.cz</a:t>
            </a:r>
            <a:endParaRPr lang="cs-CZ" sz="2600" dirty="0"/>
          </a:p>
          <a:p>
            <a:pPr marL="1084263" indent="-457200"/>
            <a:endParaRPr lang="cs-CZ" sz="26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14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2026" y="381001"/>
            <a:ext cx="11264900" cy="1100978"/>
          </a:xfrm>
        </p:spPr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Informační zdroje</a:t>
            </a:r>
          </a:p>
        </p:txBody>
      </p:sp>
    </p:spTree>
    <p:extLst>
      <p:ext uri="{BB962C8B-B14F-4D97-AF65-F5344CB8AC3E}">
        <p14:creationId xmlns:p14="http://schemas.microsoft.com/office/powerpoint/2010/main" val="137041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E52FA94F-0539-5D48-AA3C-3C74ED624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406400"/>
            <a:ext cx="10685318" cy="3022600"/>
          </a:xfrm>
        </p:spPr>
        <p:txBody>
          <a:bodyPr/>
          <a:lstStyle/>
          <a:p>
            <a:br>
              <a:rPr lang="cs-CZ" sz="6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cs-CZ" sz="6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cs-CZ" sz="54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Děkujeme za pozornost</a:t>
            </a:r>
          </a:p>
        </p:txBody>
      </p:sp>
      <p:sp>
        <p:nvSpPr>
          <p:cNvPr id="6" name="Podnadpis 5">
            <a:extLst>
              <a:ext uri="{FF2B5EF4-FFF2-40B4-BE49-F238E27FC236}">
                <a16:creationId xmlns:a16="http://schemas.microsoft.com/office/drawing/2014/main" id="{D410835F-0A28-BD49-B480-AA3D6E59BF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Pracovníci OŠMS, oddělení organizační a správní</a:t>
            </a:r>
          </a:p>
          <a:p>
            <a:r>
              <a:rPr lang="cs-CZ" dirty="0"/>
              <a:t>Krajský úřad ZK</a:t>
            </a:r>
          </a:p>
          <a:p>
            <a:r>
              <a:rPr lang="cs-CZ" dirty="0"/>
              <a:t>třída Tomáše Bati 21</a:t>
            </a:r>
          </a:p>
          <a:p>
            <a:r>
              <a:rPr lang="cs-CZ" dirty="0"/>
              <a:t>761 90 Zlín</a:t>
            </a:r>
          </a:p>
        </p:txBody>
      </p:sp>
    </p:spTree>
    <p:extLst>
      <p:ext uri="{BB962C8B-B14F-4D97-AF65-F5344CB8AC3E}">
        <p14:creationId xmlns:p14="http://schemas.microsoft.com/office/powerpoint/2010/main" val="74545427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7097</TotalTime>
  <Words>1444</Words>
  <Application>Microsoft Office PowerPoint</Application>
  <PresentationFormat>Širokoúhlá obrazovka</PresentationFormat>
  <Paragraphs>139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Degular</vt:lpstr>
      <vt:lpstr>Wingdings</vt:lpstr>
      <vt:lpstr>Motiv Office</vt:lpstr>
      <vt:lpstr> PŘIJÍMACÍ ŘÍZENÍ PRO ŠKOLNÍ ROK   2025/2026 </vt:lpstr>
      <vt:lpstr>Důležité změny v přijímacím řízení od šk. roku 2024/2025</vt:lpstr>
      <vt:lpstr>Změny v přijímacím řízení od šk. roku 2023/2024</vt:lpstr>
      <vt:lpstr>Právní předpisy</vt:lpstr>
      <vt:lpstr>Termíny jednotných přijímacích zkoušek</vt:lpstr>
      <vt:lpstr>Přihlášky</vt:lpstr>
      <vt:lpstr>Možnosti podání přihlášky </vt:lpstr>
      <vt:lpstr>Jednotná přijímací zkouška  </vt:lpstr>
      <vt:lpstr>Výsledek přijímacího řízení</vt:lpstr>
      <vt:lpstr>2. kolo přijímacího řízení  </vt:lpstr>
      <vt:lpstr>3. a další kola přijímacího řízení  </vt:lpstr>
      <vt:lpstr>Forma JPZ u uchazečů se SVP a osob podle        § 20 odst. 4; uchazeči z Ukrajiny </vt:lpstr>
      <vt:lpstr>Podpora odborného vzdělávání</vt:lpstr>
      <vt:lpstr>Informační zdroje</vt:lpstr>
      <vt:lpstr>  Děkujeme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Zajištění veřejné dopravy ZK od 15.12.2019</dc:title>
  <dc:creator>Quang Milan Nguyen</dc:creator>
  <cp:lastModifiedBy>Asus</cp:lastModifiedBy>
  <cp:revision>206</cp:revision>
  <cp:lastPrinted>2022-09-21T11:34:27Z</cp:lastPrinted>
  <dcterms:created xsi:type="dcterms:W3CDTF">2021-08-21T22:30:26Z</dcterms:created>
  <dcterms:modified xsi:type="dcterms:W3CDTF">2025-01-25T11:47:16Z</dcterms:modified>
</cp:coreProperties>
</file>